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9A94"/>
    <a:srgbClr val="ED1395"/>
    <a:srgbClr val="BD1807"/>
    <a:srgbClr val="F0904E"/>
    <a:srgbClr val="B20E70"/>
    <a:srgbClr val="AF4ACA"/>
    <a:srgbClr val="729F11"/>
    <a:srgbClr val="000066"/>
    <a:srgbClr val="BF3C48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103" d="100"/>
          <a:sy n="103" d="100"/>
        </p:scale>
        <p:origin x="-1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7;&#1090;&#1077;&#1087;&#1072;&#1085;&#1086;&#1074;&#1072;&#1040;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1261451.6720100013</c:v>
                </c:pt>
                <c:pt idx="1">
                  <c:v>1446497.8052299996</c:v>
                </c:pt>
              </c:numCache>
            </c:numRef>
          </c:val>
        </c:ser>
        <c:shape val="cylinder"/>
        <c:axId val="76943360"/>
        <c:axId val="76944896"/>
        <c:axId val="0"/>
      </c:bar3DChart>
      <c:catAx>
        <c:axId val="76943360"/>
        <c:scaling>
          <c:orientation val="minMax"/>
        </c:scaling>
        <c:axPos val="b"/>
        <c:numFmt formatCode="General" sourceLinked="1"/>
        <c:tickLblPos val="nextTo"/>
        <c:crossAx val="76944896"/>
        <c:crosses val="autoZero"/>
        <c:auto val="1"/>
        <c:lblAlgn val="ctr"/>
        <c:lblOffset val="100"/>
      </c:catAx>
      <c:valAx>
        <c:axId val="76944896"/>
        <c:scaling>
          <c:orientation val="minMax"/>
        </c:scaling>
        <c:axPos val="l"/>
        <c:majorGridlines/>
        <c:numFmt formatCode="#,##0.00" sourceLinked="1"/>
        <c:tickLblPos val="nextTo"/>
        <c:crossAx val="76943360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1.4668131785887788E-2"/>
                  <c:y val="-4.5645637011063937E-2"/>
                </c:manualLayout>
              </c:layout>
              <c:showVal val="1"/>
            </c:dLbl>
            <c:dLbl>
              <c:idx val="1"/>
              <c:layout>
                <c:manualLayout>
                  <c:x val="2.2002197678831686E-2"/>
                  <c:y val="-7.2072058438521963E-2"/>
                </c:manualLayout>
              </c:layout>
              <c:showVal val="1"/>
            </c:dLbl>
            <c:dLbl>
              <c:idx val="2"/>
              <c:layout>
                <c:manualLayout>
                  <c:x val="3.6670329464719466E-2"/>
                  <c:y val="-4.8048038959014681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Лист6!$A$1:$A$3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Лист6!$B$1:$B$3</c:f>
              <c:numCache>
                <c:formatCode>_-* #,##0.00\ _₽_-;\-* #,##0.00\ _₽_-;_-* "-"??\ _₽_-;_-@_-</c:formatCode>
                <c:ptCount val="3"/>
                <c:pt idx="0">
                  <c:v>1295832.2218799999</c:v>
                </c:pt>
                <c:pt idx="1">
                  <c:v>1221698.5039400007</c:v>
                </c:pt>
                <c:pt idx="2">
                  <c:v>1538470.93111</c:v>
                </c:pt>
              </c:numCache>
            </c:numRef>
          </c:val>
        </c:ser>
        <c:dLbls>
          <c:showVal val="1"/>
        </c:dLbls>
        <c:shape val="box"/>
        <c:axId val="79468032"/>
        <c:axId val="79469568"/>
        <c:axId val="0"/>
      </c:bar3DChart>
      <c:catAx>
        <c:axId val="79468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469568"/>
        <c:crosses val="autoZero"/>
        <c:auto val="1"/>
        <c:lblAlgn val="ctr"/>
        <c:lblOffset val="100"/>
      </c:catAx>
      <c:valAx>
        <c:axId val="79469568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79468032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1221698.5039400007</c:v>
                </c:pt>
                <c:pt idx="1">
                  <c:v>1538470.93111</c:v>
                </c:pt>
              </c:numCache>
            </c:numRef>
          </c:val>
        </c:ser>
        <c:shape val="cylinder"/>
        <c:axId val="76969088"/>
        <c:axId val="76970624"/>
        <c:axId val="0"/>
      </c:bar3DChart>
      <c:catAx>
        <c:axId val="76969088"/>
        <c:scaling>
          <c:orientation val="minMax"/>
        </c:scaling>
        <c:axPos val="b"/>
        <c:numFmt formatCode="General" sourceLinked="1"/>
        <c:tickLblPos val="nextTo"/>
        <c:crossAx val="76970624"/>
        <c:crosses val="autoZero"/>
        <c:auto val="1"/>
        <c:lblAlgn val="ctr"/>
        <c:lblOffset val="100"/>
      </c:catAx>
      <c:valAx>
        <c:axId val="76970624"/>
        <c:scaling>
          <c:orientation val="minMax"/>
        </c:scaling>
        <c:axPos val="l"/>
        <c:majorGridlines/>
        <c:numFmt formatCode="#,##0.00" sourceLinked="1"/>
        <c:tickLblPos val="nextTo"/>
        <c:crossAx val="76969088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1"/>
            <c:spPr>
              <a:solidFill>
                <a:srgbClr val="C00000"/>
              </a:solidFill>
            </c:spPr>
          </c:dPt>
          <c:cat>
            <c:numRef>
              <c:f>Лист2!$A$1:$A$2</c:f>
              <c:numCache>
                <c:formatCode>General</c:formatCode>
                <c:ptCount val="2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Лист2!$B$1:$B$2</c:f>
              <c:numCache>
                <c:formatCode>_-* #,##0.00\ _₽_-;\-* #,##0.00\ _₽_-;_-* "-"??\ _₽_-;_-@_-</c:formatCode>
                <c:ptCount val="2"/>
                <c:pt idx="0">
                  <c:v>39753.16807</c:v>
                </c:pt>
                <c:pt idx="1">
                  <c:v>-91973.125880000007</c:v>
                </c:pt>
              </c:numCache>
            </c:numRef>
          </c:val>
        </c:ser>
        <c:shape val="cylinder"/>
        <c:axId val="77310208"/>
        <c:axId val="77312000"/>
        <c:axId val="0"/>
      </c:bar3DChart>
      <c:catAx>
        <c:axId val="77310208"/>
        <c:scaling>
          <c:orientation val="minMax"/>
        </c:scaling>
        <c:axPos val="b"/>
        <c:numFmt formatCode="General" sourceLinked="1"/>
        <c:tickLblPos val="nextTo"/>
        <c:crossAx val="77312000"/>
        <c:crosses val="autoZero"/>
        <c:auto val="1"/>
        <c:lblAlgn val="ctr"/>
        <c:lblOffset val="100"/>
      </c:catAx>
      <c:valAx>
        <c:axId val="77312000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crossAx val="77310208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6.9025015317756046E-3"/>
          <c:w val="0.60126582278481044"/>
          <c:h val="0.91829155060352885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C00000"/>
              </a:solidFill>
            </c:spPr>
          </c:dPt>
          <c:dLbls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Лист3!$A$4:$A$7</c:f>
              <c:strCache>
                <c:ptCount val="4"/>
                <c:pt idx="0">
                  <c:v> Налог на доходы физических лиц</c:v>
                </c:pt>
                <c:pt idx="1">
                  <c:v>Акцизы по подакцизным товарам (продукции), производимым на территории РФ</c:v>
                </c:pt>
                <c:pt idx="2">
                  <c:v>Налоги на совокупный доход</c:v>
                </c:pt>
                <c:pt idx="3">
                  <c:v> Государственная пошлина</c:v>
                </c:pt>
              </c:strCache>
            </c:strRef>
          </c:cat>
          <c:val>
            <c:numRef>
              <c:f>Лист3!$C$4:$C$7</c:f>
              <c:numCache>
                <c:formatCode>#,##0.00</c:formatCode>
                <c:ptCount val="4"/>
                <c:pt idx="0">
                  <c:v>421088.48000000016</c:v>
                </c:pt>
                <c:pt idx="1">
                  <c:v>18548.009999999987</c:v>
                </c:pt>
                <c:pt idx="2">
                  <c:v>59558.789999999994</c:v>
                </c:pt>
                <c:pt idx="3">
                  <c:v>8270.61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dLbls>
          <c:showPercent val="1"/>
        </c:dLbls>
      </c:pie3DChart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2.0885474237730677E-2"/>
          <c:w val="0.63798190576065128"/>
          <c:h val="0.6606221882576635"/>
        </c:manualLayout>
      </c:layout>
      <c:pie3DChart>
        <c:varyColors val="1"/>
        <c:ser>
          <c:idx val="0"/>
          <c:order val="0"/>
          <c:explosion val="18"/>
          <c:dPt>
            <c:idx val="0"/>
            <c:spPr>
              <a:solidFill>
                <a:srgbClr val="729F11"/>
              </a:solidFill>
            </c:spPr>
          </c:dPt>
          <c:dPt>
            <c:idx val="2"/>
            <c:spPr>
              <a:solidFill>
                <a:srgbClr val="C0000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Pt>
            <c:idx val="5"/>
            <c:spPr>
              <a:solidFill>
                <a:srgbClr val="AF4ACA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Лист3!$A$8:$A$13</c:f>
              <c:strCache>
                <c:ptCount val="6"/>
                <c:pt idx="0">
                  <c:v>Доходы от использования имущества, находящегося в гос. и муниципальной собственности</c:v>
                </c:pt>
                <c:pt idx="1">
                  <c:v>Платежи за пользование природными ресурсами</c:v>
                </c:pt>
                <c:pt idx="2">
                  <c:v>Доходы от оказания платных услуг и компенсации затрат </c:v>
                </c:pt>
                <c:pt idx="3">
                  <c:v>Доходы от продажи материальных и нематериальных активов</c:v>
                </c:pt>
                <c:pt idx="4">
                  <c:v> Штрафы, санкции, возмещение ущерба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Лист3!$C$8:$C$13</c:f>
              <c:numCache>
                <c:formatCode>#,##0.00</c:formatCode>
                <c:ptCount val="6"/>
                <c:pt idx="0">
                  <c:v>13132.97</c:v>
                </c:pt>
                <c:pt idx="1">
                  <c:v>6800.6900000000014</c:v>
                </c:pt>
                <c:pt idx="2">
                  <c:v>1153.93</c:v>
                </c:pt>
                <c:pt idx="3">
                  <c:v>22887.01</c:v>
                </c:pt>
                <c:pt idx="4">
                  <c:v>3566.62</c:v>
                </c:pt>
                <c:pt idx="5" formatCode="General">
                  <c:v>48.77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880201205097733"/>
          <c:y val="8.30992053203055E-2"/>
          <c:w val="0.33517842436738332"/>
          <c:h val="0.7898961503295626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61901662292213477"/>
          <c:h val="0.92356700646388035"/>
        </c:manualLayout>
      </c:layout>
      <c:pie3DChart>
        <c:varyColors val="1"/>
        <c:ser>
          <c:idx val="0"/>
          <c:order val="0"/>
          <c:explosion val="25"/>
          <c:dPt>
            <c:idx val="2"/>
            <c:spPr>
              <a:solidFill>
                <a:srgbClr val="C00000"/>
              </a:solidFill>
            </c:spPr>
          </c:dPt>
          <c:dLbls>
            <c:dLbl>
              <c:idx val="0"/>
              <c:layout>
                <c:manualLayout>
                  <c:x val="5.5373406193078324E-2"/>
                  <c:y val="-6.9324090121317206E-3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-6.9945355191256789E-2"/>
                  <c:y val="-9.0121317157712294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2"/>
              <c:layout>
                <c:manualLayout>
                  <c:x val="5.2459016393442623E-2"/>
                  <c:y val="9.7053726169844048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4.3715846994535519E-3"/>
                  <c:y val="-1.6175621028307347E-2"/>
                </c:manualLayout>
              </c:layout>
              <c:dLblPos val="outEnd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Лист3!$A$15:$A$19</c:f>
              <c:strCache>
                <c:ptCount val="5"/>
                <c:pt idx="0">
                  <c:v>Дотации от других бюджетов бюджетной системы РФ</c:v>
                </c:pt>
                <c:pt idx="1">
                  <c:v>Субсидии от других бюджетов бюджетной системы РФ</c:v>
                </c:pt>
                <c:pt idx="2">
                  <c:v>Субвенции от других бюджетов бюджетной системы РФ</c:v>
                </c:pt>
                <c:pt idx="3">
                  <c:v>Иные межбюджетные трансферты</c:v>
                </c:pt>
                <c:pt idx="4">
                  <c:v>Возврат остатков субсидий, субвенций и иных межбюдж. трансф., имеющих цел.назначение прошлых лет</c:v>
                </c:pt>
              </c:strCache>
            </c:strRef>
          </c:cat>
          <c:val>
            <c:numRef>
              <c:f>Лист3!$C$15:$C$19</c:f>
              <c:numCache>
                <c:formatCode>#,##0.00</c:formatCode>
                <c:ptCount val="5"/>
                <c:pt idx="0">
                  <c:v>28719</c:v>
                </c:pt>
                <c:pt idx="1">
                  <c:v>312688.59999999998</c:v>
                </c:pt>
                <c:pt idx="2">
                  <c:v>486321.68</c:v>
                </c:pt>
                <c:pt idx="3">
                  <c:v>64810.689999999995</c:v>
                </c:pt>
                <c:pt idx="4">
                  <c:v>1098.04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725892460163793"/>
          <c:y val="3.8583132047835436E-2"/>
          <c:w val="0.3339979059994555"/>
          <c:h val="0.72410467755655372"/>
        </c:manualLayout>
      </c:layout>
      <c:txPr>
        <a:bodyPr/>
        <a:lstStyle/>
        <a:p>
          <a:pPr rtl="0"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2123484013230434"/>
          <c:y val="2.568593111500294E-2"/>
          <c:w val="0.5927290510957357"/>
          <c:h val="0.89725241437639913"/>
        </c:manualLayout>
      </c:layout>
      <c:bar3DChart>
        <c:barDir val="col"/>
        <c:grouping val="stacked"/>
        <c:ser>
          <c:idx val="0"/>
          <c:order val="0"/>
          <c:tx>
            <c:strRef>
              <c:f>Лист4!$A$2</c:f>
              <c:strCache>
                <c:ptCount val="1"/>
                <c:pt idx="0">
                  <c:v>  Налоговые и неналоговые доходы </c:v>
                </c:pt>
              </c:strCache>
            </c:strRef>
          </c:tx>
          <c:dLbls>
            <c:dLbl>
              <c:idx val="0"/>
              <c:layout>
                <c:manualLayout>
                  <c:x val="9.7023153252480704E-2"/>
                  <c:y val="-4.4366608289550524E-2"/>
                </c:manualLayout>
              </c:layout>
              <c:showVal val="1"/>
            </c:dLbl>
            <c:dLbl>
              <c:idx val="1"/>
              <c:layout>
                <c:manualLayout>
                  <c:x val="9.7023153252480773E-2"/>
                  <c:y val="-3.5026269702276631E-2"/>
                </c:manualLayout>
              </c:layout>
              <c:showVal val="1"/>
            </c:dLbl>
            <c:dLbl>
              <c:idx val="2"/>
              <c:layout>
                <c:manualLayout>
                  <c:x val="0.10584343991179714"/>
                  <c:y val="-4.2031523642732077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Лист4!$B$2:$D$2</c:f>
              <c:numCache>
                <c:formatCode>_-* #,##0.00\ _₽_-;\-* #,##0.00\ _₽_-;_-* "-"??\ _₽_-;_-@_-</c:formatCode>
                <c:ptCount val="3"/>
                <c:pt idx="0">
                  <c:v>490570.39</c:v>
                </c:pt>
                <c:pt idx="1">
                  <c:v>559477.04</c:v>
                </c:pt>
                <c:pt idx="2">
                  <c:v>555055.87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dLbls>
            <c:dLbl>
              <c:idx val="0"/>
              <c:layout>
                <c:manualLayout>
                  <c:x val="1.6170525542080132E-2"/>
                  <c:y val="-0.2335084646818448"/>
                </c:manualLayout>
              </c:layout>
              <c:showVal val="1"/>
            </c:dLbl>
            <c:dLbl>
              <c:idx val="1"/>
              <c:layout>
                <c:manualLayout>
                  <c:x val="1.3230429988974642E-2"/>
                  <c:y val="-0.22416812609457087"/>
                </c:manualLayout>
              </c:layout>
              <c:showVal val="1"/>
            </c:dLbl>
            <c:dLbl>
              <c:idx val="2"/>
              <c:layout>
                <c:manualLayout>
                  <c:x val="1.9110621095185611E-2"/>
                  <c:y val="-0.2685347343841214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Лист4!$B$1:$D$1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Лист4!$B$3:$D$3</c:f>
              <c:numCache>
                <c:formatCode>_-* #,##0.00\ _₽_-;\-* #,##0.00\ _₽_-;_-* "-"??\ _₽_-;_-@_-</c:formatCode>
                <c:ptCount val="3"/>
                <c:pt idx="0">
                  <c:v>729810.17999999947</c:v>
                </c:pt>
                <c:pt idx="1">
                  <c:v>701974.63</c:v>
                </c:pt>
                <c:pt idx="2">
                  <c:v>891441.93</c:v>
                </c:pt>
              </c:numCache>
            </c:numRef>
          </c:val>
        </c:ser>
        <c:dLbls>
          <c:showVal val="1"/>
        </c:dLbls>
        <c:shape val="box"/>
        <c:axId val="78710656"/>
        <c:axId val="78712192"/>
        <c:axId val="0"/>
      </c:bar3DChart>
      <c:catAx>
        <c:axId val="787106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712192"/>
        <c:crosses val="autoZero"/>
        <c:auto val="1"/>
        <c:lblAlgn val="ctr"/>
        <c:lblOffset val="100"/>
      </c:catAx>
      <c:valAx>
        <c:axId val="78712192"/>
        <c:scaling>
          <c:orientation val="minMax"/>
        </c:scaling>
        <c:axPos val="l"/>
        <c:majorGridlines/>
        <c:numFmt formatCode="_-* #,##0.00\ _₽_-;\-* #,##0.00\ _₽_-;_-* &quot;-&quot;??\ _₽_-;_-@_-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871065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78662915573053382"/>
          <c:h val="1"/>
        </c:manualLayout>
      </c:layout>
      <c:pie3DChart>
        <c:varyColors val="1"/>
        <c:ser>
          <c:idx val="0"/>
          <c:order val="0"/>
          <c:explosion val="31"/>
          <c:dPt>
            <c:idx val="2"/>
            <c:spPr>
              <a:solidFill>
                <a:srgbClr val="AF4ACA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explosion val="15"/>
            <c:spPr>
              <a:solidFill>
                <a:srgbClr val="BD1807"/>
              </a:solidFill>
              <a:ln>
                <a:solidFill>
                  <a:srgbClr val="C00000"/>
                </a:solidFill>
              </a:ln>
            </c:spPr>
          </c:dPt>
          <c:dPt>
            <c:idx val="8"/>
            <c:spPr>
              <a:solidFill>
                <a:srgbClr val="269A94"/>
              </a:solidFill>
            </c:spPr>
          </c:dPt>
          <c:dLbls>
            <c:dLbl>
              <c:idx val="3"/>
              <c:layout>
                <c:manualLayout>
                  <c:x val="2.3611111111111124E-2"/>
                  <c:y val="-2.5723472668810296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4"/>
              <c:layout>
                <c:manualLayout>
                  <c:x val="2.6388888888888878E-2"/>
                  <c:y val="6.6452304394426592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6"/>
              <c:layout>
                <c:manualLayout>
                  <c:x val="0"/>
                  <c:y val="-2.5723472668810296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7"/>
              <c:layout>
                <c:manualLayout>
                  <c:x val="2.6388888888888878E-2"/>
                  <c:y val="-3.215434083601288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9"/>
              <c:layout>
                <c:manualLayout>
                  <c:x val="-2.9166666666666667E-2"/>
                  <c:y val="-5.1446945337620571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10"/>
              <c:layout>
                <c:manualLayout>
                  <c:x val="1.5277777777777781E-2"/>
                  <c:y val="-3.0010718113612007E-2"/>
                </c:manualLayout>
              </c:layout>
              <c:dLblPos val="outEnd"/>
              <c:showVal val="1"/>
              <c:showPercent val="1"/>
              <c:separator>
</c:separator>
            </c:dLbl>
            <c:dLbl>
              <c:idx val="11"/>
              <c:layout>
                <c:manualLayout>
                  <c:x val="6.3888888888888884E-2"/>
                  <c:y val="-6.0021436227224036E-2"/>
                </c:manualLayout>
              </c:layout>
              <c:dLblPos val="outEnd"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Percent val="1"/>
            <c:separator>
</c:separator>
            <c:showLeaderLines val="1"/>
          </c:dLbls>
          <c:cat>
            <c:strRef>
              <c:f>Лист5!$A$2:$A$13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 </c:v>
                </c:pt>
                <c:pt idx="2">
                  <c:v>Национальная экономика 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 </c:v>
                </c:pt>
                <c:pt idx="6">
                  <c:v>Культура, кинематография </c:v>
                </c:pt>
                <c:pt idx="7">
                  <c:v>Социальная политика</c:v>
                </c:pt>
                <c:pt idx="8">
                  <c:v>Физическая культура и спорт 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  <c:pt idx="11">
                  <c:v>Межб.трансферты общего характера бюджетам субъектам РФ и муниципальных образований</c:v>
                </c:pt>
              </c:strCache>
            </c:strRef>
          </c:cat>
          <c:val>
            <c:numRef>
              <c:f>Лист5!$C$2:$C$13</c:f>
              <c:numCache>
                <c:formatCode>#,##0.00</c:formatCode>
                <c:ptCount val="12"/>
                <c:pt idx="0">
                  <c:v>74243.101379999993</c:v>
                </c:pt>
                <c:pt idx="1">
                  <c:v>11330.579619999993</c:v>
                </c:pt>
                <c:pt idx="2">
                  <c:v>79956.118780000004</c:v>
                </c:pt>
                <c:pt idx="3">
                  <c:v>7417.5824600000014</c:v>
                </c:pt>
                <c:pt idx="4">
                  <c:v>0</c:v>
                </c:pt>
                <c:pt idx="5">
                  <c:v>1046203.4677800004</c:v>
                </c:pt>
                <c:pt idx="6">
                  <c:v>45607.615669999999</c:v>
                </c:pt>
                <c:pt idx="7">
                  <c:v>93009.243309999962</c:v>
                </c:pt>
                <c:pt idx="8">
                  <c:v>159672.11288000009</c:v>
                </c:pt>
                <c:pt idx="9">
                  <c:v>5235.4000000000005</c:v>
                </c:pt>
                <c:pt idx="10">
                  <c:v>141.30923000000001</c:v>
                </c:pt>
                <c:pt idx="11">
                  <c:v>15654.4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1718471128608952"/>
          <c:y val="0.12765847195145619"/>
          <c:w val="0.27448195538057757"/>
          <c:h val="0.7596884151538944"/>
        </c:manualLayout>
      </c:layout>
      <c:txPr>
        <a:bodyPr/>
        <a:lstStyle/>
        <a:p>
          <a:pPr rtl="0"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9" y="1899896"/>
            <a:ext cx="7786207" cy="277905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BD1807"/>
                </a:solidFill>
                <a:latin typeface="Times New Roman" pitchFamily="18" charset="0"/>
                <a:cs typeface="Times New Roman" pitchFamily="18" charset="0"/>
              </a:rPr>
              <a:t>Исполнение бюджета муниципального образования Петушинский район </a:t>
            </a:r>
            <a:br>
              <a:rPr lang="ru-RU" sz="4400" b="1" dirty="0" smtClean="0">
                <a:solidFill>
                  <a:srgbClr val="BD1807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BD1807"/>
                </a:solidFill>
                <a:latin typeface="Times New Roman" pitchFamily="18" charset="0"/>
                <a:cs typeface="Times New Roman" pitchFamily="18" charset="0"/>
              </a:rPr>
              <a:t>за 2018 год</a:t>
            </a:r>
            <a:endParaRPr lang="en-US" sz="4400" b="1" dirty="0">
              <a:solidFill>
                <a:srgbClr val="BD1807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Исполнение бюджета МО «Петушинский район» по расходам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2018 году,  тыс. 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4854" y="1342682"/>
          <a:ext cx="8727540" cy="485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8532"/>
                <a:gridCol w="2648532"/>
                <a:gridCol w="2194497"/>
                <a:gridCol w="1235979"/>
              </a:tblGrid>
              <a:tr h="3044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расходов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Утверждено, тыс.руб.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тыс.руб.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 исполнения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74 824,95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74 243,10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3308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Национальная безопасность и правоохранительная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деятельность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11 361,20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11 330,58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latin typeface="Times New Roman"/>
                        </a:rPr>
                        <a:t>Национальная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экономика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85 269,06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79 956,12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7 423,02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7 417,58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30 630,20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3308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Образование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1 057 121,47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1 046 203,47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98,97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Культура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, кинематография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45 912,30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45 607,62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64138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93 337,81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93 009,24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1030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167 760,45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159 672,11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95,18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5 235,40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5 235,40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latin typeface="Times New Roman"/>
                        </a:rPr>
                        <a:t>Обслуживание </a:t>
                      </a:r>
                      <a:r>
                        <a:rPr lang="ru-RU" sz="1300" b="0" i="0" u="none" strike="noStrike" dirty="0" smtClean="0">
                          <a:latin typeface="Times New Roman"/>
                        </a:rPr>
                        <a:t>государственного и </a:t>
                      </a:r>
                      <a:r>
                        <a:rPr lang="ru-RU" sz="1300" b="0" i="0" u="none" strike="noStrike" dirty="0">
                          <a:latin typeface="Times New Roman"/>
                        </a:rPr>
                        <a:t>муниципального долга</a:t>
                      </a: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Межб.трансферты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общего характера бюджетам субъектам РФ и муниципальных образований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15 654,40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15 654,40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441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300" b="1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1 594 672,19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1 538 470,93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на национальную экономику в 2018 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://www.depsh.ru/upload-files/news/IMG_9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27" y="1073965"/>
            <a:ext cx="3539402" cy="235729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986827" y="3114391"/>
            <a:ext cx="2381061" cy="760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3 223,80 тыс. руб.</a:t>
            </a:r>
          </a:p>
          <a:p>
            <a:pPr algn="ctr"/>
            <a:endParaRPr lang="ru-RU" dirty="0"/>
          </a:p>
        </p:txBody>
      </p:sp>
      <p:pic>
        <p:nvPicPr>
          <p:cNvPr id="1028" name="Picture 4" descr="https://golos.ua/images/items/2018-11/17/cuGtHSUkTW7hoN8j/img_t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8615" y="1021615"/>
            <a:ext cx="3175307" cy="238148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620693" y="3167204"/>
            <a:ext cx="2381061" cy="760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2 268,25 тыс. руб.</a:t>
            </a:r>
          </a:p>
          <a:p>
            <a:pPr algn="ctr"/>
            <a:endParaRPr lang="ru-RU" dirty="0"/>
          </a:p>
        </p:txBody>
      </p:sp>
      <p:pic>
        <p:nvPicPr>
          <p:cNvPr id="1030" name="Picture 6" descr="https://kam-news.ru/wp-content/uploads/2017/10/MG_0301-768x5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563" y="3986968"/>
            <a:ext cx="3748135" cy="249875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1021532" y="5928509"/>
            <a:ext cx="2381061" cy="760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72 748,55 тыс. руб.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2463" y="4679132"/>
            <a:ext cx="3061581" cy="14047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национальной экономики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1 715,52 тыс.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на жилищно-коммунальное хозяйство в 2018 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1026" name="Picture 2" descr="https://tayga.info/media/images/news/137/137176/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538" y="1068307"/>
            <a:ext cx="3010325" cy="200688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516046" y="3023856"/>
            <a:ext cx="2625506" cy="760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444,64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dirty="0"/>
          </a:p>
        </p:txBody>
      </p:sp>
      <p:pic>
        <p:nvPicPr>
          <p:cNvPr id="1030" name="Picture 6" descr="http://itd0.mycdn.me/image?id=878800908335&amp;t=20&amp;plc=WEB&amp;tkn=*km40ttZ5fPOffhwkENFNkkany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1127" y="1052762"/>
            <a:ext cx="3612505" cy="203203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5395865" y="2968027"/>
            <a:ext cx="2877493" cy="7604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6 654,31 тыс. руб.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94145" y="4265029"/>
            <a:ext cx="4128380" cy="1812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жилищно-коммунальное хозяйства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318,64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образование в 2018 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26626" name="Picture 2" descr="https://img.freepik.com/free-photo/back-to-school-supplies-books-and-blackboard-on-wooden-background_24882-27.jpg?size=338&amp;ext=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750" y="1370468"/>
            <a:ext cx="3870989" cy="257684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4417" y="1827574"/>
          <a:ext cx="4046898" cy="412371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99992"/>
                <a:gridCol w="1846906"/>
              </a:tblGrid>
              <a:tr h="66771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  <a:p>
                      <a:pPr algn="ctr" fontAlgn="t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Исполнено,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тыс.руб.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Дошкольное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297 067,28</a:t>
                      </a:r>
                    </a:p>
                  </a:txBody>
                  <a:tcPr marL="9525" marR="9525" marT="9525" marB="0" anchor="b"/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latin typeface="Times New Roman"/>
                        </a:rPr>
                        <a:t> </a:t>
                      </a:r>
                      <a:r>
                        <a:rPr lang="ru-RU" sz="1200" b="1" i="0" u="none" strike="noStrike" dirty="0" smtClean="0">
                          <a:latin typeface="Times New Roman"/>
                        </a:rPr>
                        <a:t>Общее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625 063,97</a:t>
                      </a:r>
                    </a:p>
                  </a:txBody>
                  <a:tcPr marL="9525" marR="9525" marT="9525" marB="0" anchor="b"/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 Начальное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профессиональное 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73 935,78</a:t>
                      </a:r>
                    </a:p>
                  </a:txBody>
                  <a:tcPr marL="9525" marR="9525" marT="9525" marB="0" anchor="b"/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Молодежная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политика и оздоровление детей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latin typeface="Times New Roman"/>
                        </a:rPr>
                        <a:t>14 918,48</a:t>
                      </a:r>
                    </a:p>
                  </a:txBody>
                  <a:tcPr marL="9525" marR="9525" marT="9525" marB="0" anchor="b"/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Другие </a:t>
                      </a:r>
                      <a:r>
                        <a:rPr lang="ru-RU" sz="1200" b="1" i="0" u="none" strike="noStrike" dirty="0">
                          <a:latin typeface="Times New Roman"/>
                        </a:rPr>
                        <a:t>вопросы в области образования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latin typeface="Times New Roman"/>
                        </a:rPr>
                        <a:t>35 217,96</a:t>
                      </a:r>
                    </a:p>
                  </a:txBody>
                  <a:tcPr marL="9525" marR="9525" marT="9525" marB="0" anchor="b"/>
                </a:tc>
              </a:tr>
              <a:tr h="5760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latin typeface="Times New Roman"/>
                        </a:rPr>
                        <a:t>1 046 203,47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26628" name="Picture 4" descr="https://s1.studway.com.ua/wp-content/uploads/2014/06/zno_anglijjska_1mini-1180x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526" y="4106291"/>
            <a:ext cx="3901549" cy="25413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культуру в 2018 </a:t>
              </a: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27652" name="Picture 4" descr="pqr9tv7zzg8.373x0-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361" y="1250273"/>
            <a:ext cx="3321913" cy="442625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874882" y="1673085"/>
          <a:ext cx="4961300" cy="382996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48958"/>
                <a:gridCol w="1412342"/>
              </a:tblGrid>
              <a:tr h="3709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latin typeface="Times New Roman"/>
                        </a:rPr>
                        <a:t>Наименование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расходов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Сумма,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тыс.руб.</a:t>
                      </a:r>
                      <a:endParaRPr lang="ru-RU" sz="1200" b="1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6267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/>
                        </a:rPr>
                        <a:t>  Обеспечение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деятельности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МБУК «Районный Центр прикладного и художественного творчества»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и МБУ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«Петушинский районный Дом культуры»</a:t>
                      </a:r>
                      <a:endParaRPr lang="ru-RU" sz="12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13 955,75</a:t>
                      </a:r>
                    </a:p>
                  </a:txBody>
                  <a:tcPr marL="0" marR="0" marT="0" marB="0" anchor="ctr"/>
                </a:tc>
              </a:tr>
              <a:tr h="508099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 Обеспечение деятельности МБУ «Музей Петуха»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762,81</a:t>
                      </a:r>
                    </a:p>
                  </a:txBody>
                  <a:tcPr marL="0" marR="0" marT="0" marB="0" anchor="ctr"/>
                </a:tc>
              </a:tr>
              <a:tr h="439947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Комплектование книжных фондов муниципальных общедоступных библиотек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329,5</a:t>
                      </a:r>
                    </a:p>
                  </a:txBody>
                  <a:tcPr anchor="ctr"/>
                </a:tc>
              </a:tr>
              <a:tr h="355051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  Обеспечение деятельности библиотек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10 419,74</a:t>
                      </a:r>
                    </a:p>
                  </a:txBody>
                  <a:tcPr marL="0" marR="0" marT="0" marB="0" anchor="ctr"/>
                </a:tc>
              </a:tr>
              <a:tr h="597529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Обеспечение деятельности детских музыкальных, художественных школ и школ искусств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50 210,42</a:t>
                      </a:r>
                    </a:p>
                  </a:txBody>
                  <a:tcPr anchor="ctr"/>
                </a:tc>
              </a:tr>
              <a:tr h="373909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Приобретение музыкальных инструментов для детских школ искусств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+mn-cs"/>
                        </a:rPr>
                        <a:t>1 506,00</a:t>
                      </a:r>
                    </a:p>
                  </a:txBody>
                  <a:tcPr anchor="ctr"/>
                </a:tc>
              </a:tr>
              <a:tr h="3739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  <a:p>
                      <a:pPr algn="l"/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11 001,55 </a:t>
                      </a:r>
                      <a:endParaRPr lang="ru-RU" sz="1200" b="0" i="0" u="none" strike="noStrike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46172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</a:t>
              </a:r>
            </a:p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социальную политику в 2018 году</a:t>
              </a:r>
              <a:endPara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7695" y="688064"/>
          <a:ext cx="8790915" cy="60867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60879"/>
                <a:gridCol w="1530036"/>
              </a:tblGrid>
              <a:tr h="380245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Наименование расходов</a:t>
                      </a:r>
                    </a:p>
                    <a:p>
                      <a:pPr algn="ctr" fontAlgn="t"/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/>
                        </a:rPr>
                        <a:t>Исполнено,</a:t>
                      </a:r>
                      <a:r>
                        <a:rPr lang="ru-RU" sz="1200" b="1" i="0" u="none" strike="noStrike" baseline="0" dirty="0" smtClean="0">
                          <a:latin typeface="Times New Roman"/>
                        </a:rPr>
                        <a:t> тыс.руб.</a:t>
                      </a:r>
                      <a:endParaRPr lang="ru-RU" sz="12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Социальная поддержка детей-инвалидов дошкольного возраста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504,0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Компенсация части родительской платы за присмотр и уход за детьми в образовательных организациях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19 675,0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 Содержание ребенка в семье опекуна и приемной семье, а также вознаграждение, причитающееся приемному родителю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30 891,3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Обеспечение полномочий по организации и осуществлению деятельности по опеке и попечительству 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/>
                        </a:rPr>
                        <a:t>1 744,3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Пенсия за выслугу лет муниципальным служащим и лицам, замещавшим муниципальные должности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3 219,66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Мероприятия по улучшению жилищных условий граждан, проживающих в сельской местности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43,15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44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Обеспечение жильем многодетных семей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1 597,11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Обеспечение равной доступности услуг общественного транспорта для отдельных категорий граждан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504,28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Строительство социального жилья и приобретение жилых помещений для граждан, нуждающихся в улучшении жилищных условий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2 995,98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8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Обеспечение жильем молодых семей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3 174,46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Предоставление жилищных субсидий государственным гражданским служащим Владимирской области, работникам государственных учреждений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890,76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Дополнительная социальная выплата молодой семье при рождении (усыновлении) одного ребёнка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207,84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Предоставление жилых помещений детям-сиротам и детям, оставшимся без попечения родителей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27 075,11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05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latin typeface="Times New Roman"/>
                        </a:rPr>
                        <a:t>Другие вопросы в области социальной политики</a:t>
                      </a:r>
                      <a:endParaRPr lang="ru-RU" sz="1300" b="0" i="0" u="none" strike="noStrike" dirty="0">
                        <a:latin typeface="Times New Roman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35,96</a:t>
                      </a:r>
                      <a:endParaRPr lang="ru-RU" sz="13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физическую культуру и спорт в 2018 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2050" name="Picture 2" descr="C:\Users\СтепановаА\Desktop\картинки на сайт\hSsMP-zh7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618" y="4980949"/>
            <a:ext cx="7461278" cy="1877051"/>
          </a:xfrm>
          <a:prstGeom prst="rect">
            <a:avLst/>
          </a:prstGeom>
          <a:noFill/>
        </p:spPr>
      </p:pic>
      <p:pic>
        <p:nvPicPr>
          <p:cNvPr id="2052" name="Picture 4" descr="http://www.petushki.info/upload/iblock/fe8/fe842d0d6b5b3f3f86faeada617d65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156" y="1047749"/>
            <a:ext cx="3313505" cy="192405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6" name="Picture 8" descr="http://pimg.mycdn.me/getImage?disableStub=true&amp;type=VIDEO_S_720&amp;url=http%3A%2F%2Fvdp.mycdn.me%2FgetImage%3Fid%3D143132134059%26idx%3D1%26thumbType%3D37%26f%3D1&amp;signatureToken=kEjur04aeijTtZpOppKHA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" y="3133725"/>
            <a:ext cx="3276599" cy="18305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4318503" y="1392721"/>
            <a:ext cx="3494638" cy="1024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23 628,19 тыс. руб.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99453" y="3469171"/>
            <a:ext cx="3494638" cy="1024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Массовый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136 043,92 тыс.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«Петушинский район»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 средства массовой информации  в 2018 году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pic>
        <p:nvPicPr>
          <p:cNvPr id="30722" name="Picture 2" descr="C:\Users\СтепановаА\Desktop\картинки на сайт\Безымянный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1162049"/>
            <a:ext cx="5060369" cy="1533525"/>
          </a:xfrm>
          <a:prstGeom prst="rect">
            <a:avLst/>
          </a:prstGeom>
          <a:noFill/>
        </p:spPr>
      </p:pic>
      <p:pic>
        <p:nvPicPr>
          <p:cNvPr id="30723" name="Picture 3" descr="C:\Users\СтепановаА\Desktop\картинки на сайт\Безымянный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" y="3743989"/>
            <a:ext cx="5057775" cy="1458781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5290053" y="2440471"/>
            <a:ext cx="3494638" cy="1024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Телевидение и радиовещание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3 440,40 тыс. руб.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42428" y="4888396"/>
            <a:ext cx="3494638" cy="10245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Периодическая печать и издательства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1 795,00 тыс. руб.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презентация\85172-Petushki_ispolkom_1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54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52165" y="144855"/>
            <a:ext cx="8782285" cy="781852"/>
            <a:chOff x="152165" y="144855"/>
            <a:chExt cx="8792660" cy="78185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КОНТАКТНАЯ ИНФОРМАЦИЯ</a:t>
              </a:r>
              <a:endPara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933425" y="1747825"/>
            <a:ext cx="7143800" cy="428628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89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indent="381000" algn="ctr">
              <a:lnSpc>
                <a:spcPts val="1450"/>
              </a:lnSpc>
              <a:spcAft>
                <a:spcPts val="1605"/>
              </a:spcAft>
            </a:pPr>
            <a:r>
              <a:rPr lang="ru-RU" b="1" u="sng" spc="10" dirty="0" smtClean="0">
                <a:solidFill>
                  <a:schemeClr val="tx1"/>
                </a:solidFill>
                <a:latin typeface="Georgia" pitchFamily="18" charset="0"/>
              </a:rPr>
              <a:t>Финансовое управление администрации </a:t>
            </a:r>
          </a:p>
          <a:p>
            <a:pPr indent="381000" algn="ctr">
              <a:lnSpc>
                <a:spcPts val="1450"/>
              </a:lnSpc>
              <a:spcAft>
                <a:spcPts val="1605"/>
              </a:spcAft>
            </a:pPr>
            <a:r>
              <a:rPr lang="ru-RU" b="1" u="sng" spc="10" dirty="0" smtClean="0">
                <a:solidFill>
                  <a:schemeClr val="tx1"/>
                </a:solidFill>
                <a:latin typeface="Georgia" pitchFamily="18" charset="0"/>
              </a:rPr>
              <a:t>Петушинского района Владимирской области</a:t>
            </a:r>
            <a:endParaRPr lang="ru-RU" b="1" u="sng" spc="305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Адрес: 601144,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Владимирская область,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Петушинский район,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г. Петушки,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Советская площадь, дом 5 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spc="10" dirty="0" smtClean="0">
                <a:solidFill>
                  <a:schemeClr val="tx1"/>
                </a:solidFill>
                <a:latin typeface="Georgia" pitchFamily="18" charset="0"/>
              </a:rPr>
              <a:t>Тел.: 8(49243) 2-17-90</a:t>
            </a:r>
            <a:endParaRPr lang="ru-RU" b="1" spc="325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lnSpc>
                <a:spcPts val="2015"/>
              </a:lnSpc>
              <a:spcBef>
                <a:spcPts val="2700"/>
              </a:spcBef>
              <a:spcAft>
                <a:spcPts val="0"/>
              </a:spcAft>
            </a:pPr>
            <a:r>
              <a:rPr lang="en-US" b="1" spc="20" dirty="0" smtClean="0">
                <a:solidFill>
                  <a:schemeClr val="tx1"/>
                </a:solidFill>
                <a:latin typeface="Georgia" pitchFamily="18" charset="0"/>
              </a:rPr>
              <a:t>e</a:t>
            </a:r>
            <a:r>
              <a:rPr lang="ru-RU" b="1" spc="20" dirty="0" smtClean="0">
                <a:solidFill>
                  <a:schemeClr val="tx1"/>
                </a:solidFill>
                <a:latin typeface="Georgia" pitchFamily="18" charset="0"/>
              </a:rPr>
              <a:t>-</a:t>
            </a:r>
            <a:r>
              <a:rPr lang="en-US" b="1" spc="20" dirty="0" smtClean="0">
                <a:solidFill>
                  <a:schemeClr val="tx1"/>
                </a:solidFill>
                <a:latin typeface="Georgia" pitchFamily="18" charset="0"/>
              </a:rPr>
              <a:t>mail</a:t>
            </a:r>
            <a:r>
              <a:rPr lang="ru-RU" b="1" spc="20" dirty="0" smtClean="0">
                <a:solidFill>
                  <a:schemeClr val="tx1"/>
                </a:solidFill>
                <a:latin typeface="Georgia" pitchFamily="18" charset="0"/>
              </a:rPr>
              <a:t>: </a:t>
            </a:r>
            <a:r>
              <a:rPr lang="en-US" b="1" u="sng" spc="20" dirty="0" smtClean="0">
                <a:solidFill>
                  <a:schemeClr val="tx1"/>
                </a:solidFill>
                <a:latin typeface="Georgia" pitchFamily="18" charset="0"/>
              </a:rPr>
              <a:t>bud@petushki.info</a:t>
            </a:r>
            <a:r>
              <a:rPr lang="ru-RU" b="1" spc="20" dirty="0" smtClean="0">
                <a:solidFill>
                  <a:schemeClr val="tx1"/>
                </a:solidFill>
                <a:latin typeface="Georgia" pitchFamily="18" charset="0"/>
              </a:rPr>
              <a:t>   </a:t>
            </a:r>
            <a:r>
              <a:rPr lang="ru-RU" sz="1600" b="1" spc="20" dirty="0" smtClean="0">
                <a:solidFill>
                  <a:schemeClr val="tx1"/>
                </a:solidFill>
                <a:latin typeface="Georgia" pitchFamily="18" charset="0"/>
              </a:rPr>
              <a:t>     </a:t>
            </a:r>
            <a:endParaRPr lang="ru-RU" sz="1600" b="1" spc="325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тепановаА\Desktop\картинки на сайт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165" y="155183"/>
            <a:ext cx="619125" cy="7715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823865" y="162962"/>
            <a:ext cx="8148119" cy="688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исполнения бюджета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«Петушинский  район»,  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7764" y="6453336"/>
            <a:ext cx="1981200" cy="365760"/>
          </a:xfrm>
        </p:spPr>
        <p:txBody>
          <a:bodyPr>
            <a:normAutofit/>
          </a:bodyPr>
          <a:lstStyle/>
          <a:p>
            <a:pPr algn="r"/>
            <a:fld id="{A7F8E3F6-DE14-48B2-B2BC-6FABA9630FB8}" type="slidenum">
              <a:rPr lang="ru-RU" smtClean="0"/>
              <a:pPr algn="r"/>
              <a:t>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72886" y="1417050"/>
            <a:ext cx="257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9731" y="1444943"/>
            <a:ext cx="260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9652" y="1415585"/>
            <a:ext cx="2805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1605" y="4889351"/>
            <a:ext cx="28439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sz="1400" dirty="0" smtClean="0">
                <a:latin typeface="Times New Roman"/>
                <a:ea typeface="Times New Roman"/>
              </a:rPr>
              <a:t>129 171,5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 или 8,92 % от объема налоговых и неналоговых доходов бюджета района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58503489"/>
              </p:ext>
            </p:extLst>
          </p:nvPr>
        </p:nvGraphicFramePr>
        <p:xfrm>
          <a:off x="635020" y="1771976"/>
          <a:ext cx="1909004" cy="73583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54502"/>
                <a:gridCol w="954502"/>
              </a:tblGrid>
              <a:tr h="450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84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1 261 451,67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1 446 497,81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853822"/>
              </p:ext>
            </p:extLst>
          </p:nvPr>
        </p:nvGraphicFramePr>
        <p:xfrm>
          <a:off x="3693153" y="1765426"/>
          <a:ext cx="1862348" cy="75143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1174"/>
                <a:gridCol w="931174"/>
              </a:tblGrid>
              <a:tr h="38243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900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1 221 698,50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1 538 470,93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16225732"/>
              </p:ext>
            </p:extLst>
          </p:nvPr>
        </p:nvGraphicFramePr>
        <p:xfrm>
          <a:off x="125508" y="4653136"/>
          <a:ext cx="5829221" cy="17168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65192"/>
                <a:gridCol w="981100"/>
                <a:gridCol w="1094907"/>
                <a:gridCol w="849309"/>
                <a:gridCol w="1238713"/>
              </a:tblGrid>
              <a:tr h="840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к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году (%)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87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1 477 675,98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1 446 497,80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+14,67</a:t>
                      </a:r>
                    </a:p>
                  </a:txBody>
                  <a:tcPr marL="9525" marR="9525" marT="9525" marB="0" anchor="b"/>
                </a:tc>
              </a:tr>
              <a:tr h="187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1 594 672,18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1 538 470,93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96,48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+25,93</a:t>
                      </a:r>
                    </a:p>
                  </a:txBody>
                  <a:tcPr marL="9525" marR="9525" marT="9525" marB="0" anchor="b"/>
                </a:tc>
              </a:tr>
              <a:tr h="368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-116 996,20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-91 973,13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853822"/>
              </p:ext>
            </p:extLst>
          </p:nvPr>
        </p:nvGraphicFramePr>
        <p:xfrm>
          <a:off x="6507273" y="1756373"/>
          <a:ext cx="1862348" cy="777277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1174"/>
                <a:gridCol w="931174"/>
              </a:tblGrid>
              <a:tr h="401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5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39 753,17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-91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973,13  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3" name="Диаграмма 22"/>
          <p:cNvGraphicFramePr/>
          <p:nvPr/>
        </p:nvGraphicFramePr>
        <p:xfrm>
          <a:off x="371475" y="2628900"/>
          <a:ext cx="2419350" cy="189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57525" y="2571750"/>
          <a:ext cx="2562225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181725" y="2647950"/>
          <a:ext cx="2447925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1691" y="117082"/>
            <a:ext cx="8783134" cy="676861"/>
            <a:chOff x="161691" y="117082"/>
            <a:chExt cx="8783134" cy="67686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796706" y="144856"/>
              <a:ext cx="8148119" cy="51237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Структура исполнения доходов бюджета МО «Петушинский район» за 2018 год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1691" y="117082"/>
              <a:ext cx="543160" cy="676861"/>
            </a:xfrm>
            <a:prstGeom prst="rect">
              <a:avLst/>
            </a:prstGeom>
            <a:noFill/>
          </p:spPr>
        </p:pic>
      </p:grp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2013" y="764768"/>
          <a:ext cx="8727544" cy="5493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6837"/>
                <a:gridCol w="942975"/>
                <a:gridCol w="1162050"/>
                <a:gridCol w="755682"/>
              </a:tblGrid>
              <a:tr h="5700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</a:t>
                      </a: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Утверждено, тыс.руб.</a:t>
                      </a: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Исполнено, </a:t>
                      </a:r>
                      <a:r>
                        <a:rPr lang="ru-RU" sz="1100" b="1" i="0" u="none" strike="noStrike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тыс.руб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%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исполне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-</a:t>
                      </a:r>
                    </a:p>
                    <a:p>
                      <a:pPr algn="ctr" fontAlgn="b"/>
                      <a:r>
                        <a:rPr lang="ru-RU" sz="1100" b="1" i="0" u="none" strike="noStrike" baseline="0" dirty="0" err="1" smtClean="0">
                          <a:solidFill>
                            <a:schemeClr val="tx1"/>
                          </a:solidFill>
                          <a:latin typeface="Times New Roman"/>
                        </a:rPr>
                        <a:t>ния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 Налоговые и неналоговые доходы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543 755,35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555 055,87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102,08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Налог на доходы физических лиц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410 000,00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421 088,48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102,70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6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18 266,70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latin typeface="Times New Roman"/>
                        </a:rPr>
                        <a:t>18 548,01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101,54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59 621,83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59 558,79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Государственная пошлина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8 200,00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8 270,61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6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гос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и муниципальной собственности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13 105,00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13 132,97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за пользование природными ресурсами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6 839,00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6 800,69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и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компенсации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затрат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1 153,93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104,90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306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23 116,45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22 887,01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Штрафы, санкции, возмещение ущерба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3 459,95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3 566,62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103,08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46,42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48,77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105,06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30986">
                <a:tc>
                  <a:txBody>
                    <a:bodyPr/>
                    <a:lstStyle/>
                    <a:p>
                      <a:pPr algn="l" fontAlgn="t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933 920,63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891 441,93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latin typeface="Times New Roman"/>
                        </a:rPr>
                        <a:t>95,45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Дотации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от других бюджетов бюджетной системы РФ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28 719,00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28 719,00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Субсидии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от других бюджетов бюджетной системы РФ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355 146,18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312 688,60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88,05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Субвенции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от других бюджетов бюджетной </a:t>
                      </a:r>
                      <a:r>
                        <a:rPr lang="ru-RU" sz="1100" b="0" i="0" u="none" strike="noStrike" dirty="0" smtClean="0">
                          <a:latin typeface="Times New Roman"/>
                        </a:rPr>
                        <a:t>системы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РФ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486 332,80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486 321,68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2797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 smtClean="0">
                          <a:latin typeface="Times New Roman"/>
                        </a:rPr>
                        <a:t>Иные </a:t>
                      </a:r>
                      <a:r>
                        <a:rPr lang="ru-RU" sz="1100" b="0" i="0" u="none" strike="noStrike" dirty="0">
                          <a:latin typeface="Times New Roman"/>
                        </a:rPr>
                        <a:t>межбюджетные трансферты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64 820,69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64 810,69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99,98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  <a:tr h="41747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latin typeface="Times New Roman"/>
                        </a:rPr>
                        <a:t>Возврат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остатков </a:t>
                      </a:r>
                      <a:r>
                        <a:rPr lang="ru-RU" sz="1200" b="0" i="0" u="none" strike="noStrike" dirty="0" smtClean="0">
                          <a:latin typeface="Times New Roman"/>
                        </a:rPr>
                        <a:t>субсидий, субвенций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и иных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межбюдж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трансф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., имеющих </a:t>
                      </a:r>
                      <a:r>
                        <a:rPr lang="ru-RU" sz="1200" b="0" i="0" u="none" strike="noStrike" dirty="0" err="1">
                          <a:latin typeface="Times New Roman"/>
                        </a:rPr>
                        <a:t>цел.назначение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 прошлых лет</a:t>
                      </a:r>
                    </a:p>
                  </a:txBody>
                  <a:tcPr marL="72000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098,04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/>
                        </a:rPr>
                        <a:t>1 </a:t>
                      </a:r>
                      <a:r>
                        <a:rPr lang="ru-RU" sz="1200" b="0" i="0" u="none" strike="noStrike" dirty="0">
                          <a:latin typeface="Times New Roman"/>
                        </a:rPr>
                        <a:t>098,04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latin typeface="Times New Roman"/>
                        </a:rPr>
                        <a:t>100,00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A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Структура налоговых доходов бюджета МО «Петушинский район» за 2018 год, тыс.руб.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266701" y="1157287"/>
          <a:ext cx="8677274" cy="5519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Структура неналоговых доходов бюджета МО «Петушинский район» за 2018 год, тыс.руб.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131275" y="1043411"/>
          <a:ext cx="8650586" cy="548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38150" y="1162049"/>
          <a:ext cx="8439150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Структура безвозмездных поступлений бюджета МО «Петушинский район» за 2018 год, тыс.руб.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7" name="Диаграмма 6"/>
          <p:cNvGraphicFramePr/>
          <p:nvPr/>
        </p:nvGraphicFramePr>
        <p:xfrm>
          <a:off x="200024" y="1095374"/>
          <a:ext cx="8715375" cy="549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Динамика поступлений собственных доходов бюджета МО «Петушинский район», тыс.руб.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295274" y="1181099"/>
          <a:ext cx="8639175" cy="543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Структура исполнения бюджета МО «Петушинский район» по расходам </a:t>
              </a:r>
            </a:p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 2018 году,  тыс. 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1" y="933450"/>
          <a:ext cx="9144000" cy="592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52165" y="144855"/>
            <a:ext cx="8792660" cy="781852"/>
            <a:chOff x="152165" y="144855"/>
            <a:chExt cx="8792660" cy="781852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96706" y="144855"/>
              <a:ext cx="8148119" cy="68806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Динамика расходов бюджета МО «Петушинский район», тыс.руб.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C:\Users\СтепановаА\Desktop\картинки на сайт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165" y="155182"/>
              <a:ext cx="619125" cy="771525"/>
            </a:xfrm>
            <a:prstGeom prst="rect">
              <a:avLst/>
            </a:prstGeom>
            <a:noFill/>
          </p:spPr>
        </p:pic>
      </p:grpSp>
      <p:graphicFrame>
        <p:nvGraphicFramePr>
          <p:cNvPr id="8" name="Диаграмма 7"/>
          <p:cNvGraphicFramePr/>
          <p:nvPr/>
        </p:nvGraphicFramePr>
        <p:xfrm>
          <a:off x="238124" y="1104900"/>
          <a:ext cx="8658226" cy="52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14014</TotalTime>
  <Words>1130</Words>
  <Application>Microsoft Office PowerPoint</Application>
  <PresentationFormat>Экран (4:3)</PresentationFormat>
  <Paragraphs>313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Исполнение бюджета муниципального образования Петушинский район  за 2018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Анастасия Степанова</cp:lastModifiedBy>
  <cp:revision>150</cp:revision>
  <dcterms:created xsi:type="dcterms:W3CDTF">2018-09-04T12:10:47Z</dcterms:created>
  <dcterms:modified xsi:type="dcterms:W3CDTF">2019-03-04T12:02:27Z</dcterms:modified>
</cp:coreProperties>
</file>